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86" r:id="rId5"/>
    <p:sldId id="260" r:id="rId6"/>
    <p:sldId id="262" r:id="rId7"/>
    <p:sldId id="261" r:id="rId8"/>
    <p:sldId id="294" r:id="rId9"/>
    <p:sldId id="287" r:id="rId10"/>
    <p:sldId id="288" r:id="rId11"/>
    <p:sldId id="289" r:id="rId12"/>
    <p:sldId id="292" r:id="rId13"/>
    <p:sldId id="270" r:id="rId14"/>
    <p:sldId id="285" r:id="rId15"/>
    <p:sldId id="29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94" autoAdjust="0"/>
    <p:restoredTop sz="93447" autoAdjust="0"/>
  </p:normalViewPr>
  <p:slideViewPr>
    <p:cSldViewPr snapToGrid="0">
      <p:cViewPr varScale="1">
        <p:scale>
          <a:sx n="59" d="100"/>
          <a:sy n="59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317FE-EBF6-4AB5-8F89-FACE4843B63B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DFBE0-05DC-43DE-829B-FAFEF8EB2E3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2637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EDFBE0-05DC-43DE-829B-FAFEF8EB2E38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10565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EDFBE0-05DC-43DE-829B-FAFEF8EB2E38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555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0504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998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3572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41784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95085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3669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9823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0318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8371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2457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08002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BB1B4-80A6-4507-846F-1063DABC8F58}" type="datetimeFigureOut">
              <a:rPr lang="tr-TR" smtClean="0"/>
              <a:t>27.04.2025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F532C-8637-441C-AF0D-5EFAB3916E7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88766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95CEEEB-C2E2-8223-AB55-5432277F5A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9236" y="-566056"/>
            <a:ext cx="8679915" cy="5791199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Demir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eksikliği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anemisine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bağlı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izole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kaşıntılı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hastalarda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hemoglobin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ferritin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düzeyleri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ile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kaşıntı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şiddeti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arasındaki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ilişkinin</a:t>
            </a: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değerlendirilmesi</a:t>
            </a:r>
            <a:br>
              <a:rPr lang="tr-TR" sz="2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br>
              <a:rPr lang="tr-TR" sz="28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tr-TR" sz="1800" b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Begüm Görgülü Akın</a:t>
            </a:r>
            <a:r>
              <a:rPr lang="tr-TR" sz="1800" b="1" kern="100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tr-TR" sz="1800" b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1800" b="1" kern="1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1800" b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Şadan Soyyiğit</a:t>
            </a:r>
            <a:r>
              <a:rPr lang="tr-TR" sz="1800" b="1" kern="100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br>
              <a:rPr lang="tr-TR" sz="18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tr-TR" sz="1600" kern="100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tr-TR" sz="16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Ankara Bilkent Şehir Hastanesi, İmmünoloji ve Alerji Hastalıkları Kliniği</a:t>
            </a:r>
            <a:br>
              <a:rPr lang="tr-TR" sz="16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tr-TR" sz="1600" kern="100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tr-TR" sz="16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Ankara Yıldırım Beyazıt Üniversitesi Tıp Fakültesi ve Ankara Bilkent Şehir Hastanesi, İmmünoloji ve Alerji Hastalıkları Kliniği</a:t>
            </a:r>
          </a:p>
        </p:txBody>
      </p:sp>
    </p:spTree>
    <p:extLst>
      <p:ext uri="{BB962C8B-B14F-4D97-AF65-F5344CB8AC3E}">
        <p14:creationId xmlns:p14="http://schemas.microsoft.com/office/powerpoint/2010/main" val="1239790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E43FDAD-220C-9A5F-B452-8642270FE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Giriş</a:t>
            </a:r>
            <a:endParaRPr lang="tr-T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B9D6824-52B7-A00D-BD79-25F2360A4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8201" y="478971"/>
            <a:ext cx="7249886" cy="5572837"/>
          </a:xfrm>
        </p:spPr>
        <p:txBody>
          <a:bodyPr/>
          <a:lstStyle/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etişkinlerde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hemoglobin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konsantrasyonunun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kadınlarda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12 gr/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dL’nin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erkeklerde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13 gr/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dL’nin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altında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olması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anemi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olarak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tanımlanır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Dünyada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sık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görülen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anemi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demir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eksikliği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anemisidir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(DEA).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DEA’de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halsizlik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yorgunluk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el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ayaklarda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soğukluk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soluk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cilt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nefes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darlığı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görülebilir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tr-T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0971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814A3DA-20A7-DE5A-DE9C-7F626E3A1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49924"/>
            <a:ext cx="3498979" cy="2831675"/>
          </a:xfrm>
        </p:spPr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Giriş</a:t>
            </a:r>
            <a:endParaRPr lang="tr-TR" sz="4400" dirty="0">
              <a:solidFill>
                <a:schemeClr val="bg1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0F0ABE0-21AC-C1FB-B529-C049ACE484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7" y="803185"/>
            <a:ext cx="6529267" cy="5477871"/>
          </a:xfrm>
        </p:spPr>
        <p:txBody>
          <a:bodyPr/>
          <a:lstStyle/>
          <a:p>
            <a:pPr algn="just">
              <a:lnSpc>
                <a:spcPct val="115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da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DEA’de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görülen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önemli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bulgudur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şiddeti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vizüel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analog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skala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(VAS)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ile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değerlendirilir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tr-TR" sz="2400" dirty="0">
                <a:latin typeface="Times New Roman" panose="02020603050405020304" pitchFamily="18" charset="0"/>
                <a:ea typeface="Cambria" panose="02040503050406030204" pitchFamily="18" charset="0"/>
              </a:rPr>
              <a:t>VAS skoru hastaların kaşıntılarının şiddetine 0 ile 10 arasında puan vermesi beklenir.</a:t>
            </a:r>
          </a:p>
          <a:p>
            <a:pPr algn="just">
              <a:lnSpc>
                <a:spcPct val="115000"/>
              </a:lnSpc>
            </a:pPr>
            <a:r>
              <a:rPr lang="tr-TR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Kaşıntı şiddeti artıkça VAS skoru artar.</a:t>
            </a:r>
          </a:p>
          <a:p>
            <a:pPr algn="just">
              <a:lnSpc>
                <a:spcPct val="115000"/>
              </a:lnSpc>
            </a:pPr>
            <a:r>
              <a:rPr lang="tr-TR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Anemiye eşlik eden kaşıntısı olan hastalar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çoğunlukla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demir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eksikliği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tedavisinden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fayda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görürler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.</a:t>
            </a:r>
            <a:endParaRPr lang="tr-TR" sz="2400" dirty="0">
              <a:effectLst/>
              <a:latin typeface="Times New Roman" panose="020206030504050203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2157144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BA38733-4BDC-310A-4D82-3C1547DD3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Amaç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8C657D6-2E5C-3D61-BEBC-78D3EA355A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3772" y="803186"/>
            <a:ext cx="7043058" cy="5248622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rişkin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yaşta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izole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ile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İmmünoloji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Alerji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Hastalıkları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Kliniği’ne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başvuran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yapılan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tetkikler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sonucunda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kaşıntısının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DEA’ye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bağlı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olduğu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saptanan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42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hastanın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hemogramda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(hemoglobin)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ferritin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düzeyleri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ile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şiddetinin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(VAS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skorları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arasındaki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ilişkinin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değerlendirilmesi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amaçlanmıştır</a:t>
            </a:r>
            <a:r>
              <a:rPr lang="en-US" sz="2400" dirty="0">
                <a:effectLst/>
                <a:latin typeface="Times New Roman" panose="02020603050405020304" pitchFamily="18" charset="0"/>
                <a:ea typeface="Cambria" panose="020405030504060302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20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CB0F1B0-C294-D433-E672-24DD382C5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Gereç</a:t>
            </a:r>
            <a:br>
              <a:rPr lang="tr-TR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Yöntem</a:t>
            </a:r>
            <a:endParaRPr lang="tr-TR" sz="4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00BEC83-19B4-5B44-7F6B-1D7BA49430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Çalışmamızdaki veriler etik kurul (TABED) onayı alındıktan sonra hastane bilgi yönetimi sistemi  (Pro HIMS</a:t>
            </a:r>
            <a:r>
              <a:rPr lang="tr-T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HBYS)</a:t>
            </a: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üzerinde retrospektif olarak taranmıştır.</a:t>
            </a:r>
          </a:p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Ankara Bilkent Şehir Hastanesi </a:t>
            </a:r>
            <a:r>
              <a:rPr lang="tr-T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İmmünoloji ve Alerjik Hastalıklar Kliniği</a:t>
            </a:r>
          </a:p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 merkezli, Retrospektif bir çalışma</a:t>
            </a:r>
          </a:p>
          <a:p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1537288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B028F39-1949-63B0-51D9-8C95EEFED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İ</a:t>
            </a:r>
            <a:r>
              <a:rPr lang="tr-TR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statistiksel yöntem</a:t>
            </a:r>
            <a:endParaRPr lang="tr-TR" sz="4400" dirty="0">
              <a:solidFill>
                <a:schemeClr val="bg1"/>
              </a:solidFill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689EE13-14EB-C5EF-9CB2-E9EC1A836C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4401" y="803186"/>
            <a:ext cx="7010400" cy="5673814"/>
          </a:xfrm>
        </p:spPr>
        <p:txBody>
          <a:bodyPr>
            <a:normAutofit lnSpcReduction="10000"/>
          </a:bodyPr>
          <a:lstStyle/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Hastaların demografik özelliklerinin değerlendirilmesi için tüm hastaların yaş, cinsiyet, eğitim durumu, geçmiş tıbbi öykü, ailede alerjik hastalık öyküsü kaydedildi.</a:t>
            </a:r>
          </a:p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Kategorik veriler frekans ve yüzdeler ile, </a:t>
            </a:r>
            <a:r>
              <a:rPr lang="tr-TR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normal dağılım göstermeyen sürekli veriler ise </a:t>
            </a: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ortanca (minimum-maksimum) ile özetlendi.</a:t>
            </a:r>
          </a:p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VAS skoru ile hemoglobin ve </a:t>
            </a:r>
            <a:r>
              <a:rPr lang="tr-TR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ferritin</a:t>
            </a: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düzeyleri arasındaki ilişkiyi saptamak için korelasyon analizi yapıldı.</a:t>
            </a:r>
          </a:p>
          <a:p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&lt;0.05 değeri istatistiksel olarak anlamlı kabul edildi.</a:t>
            </a:r>
            <a:b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561860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492ECBA-040D-7247-6D70-55C038603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Bulgular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70C8352-F79B-2AAF-DD46-045B4DFE5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Çalışmamızda (Kadın/Erkek: 38/4), y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aş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yıl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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ortanca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(min.-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maks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.)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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31 (19-80)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idi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/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Hastaların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%80’inde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sigara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öyküsü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yoktu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, %45.2’si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üniversite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mezunuydu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/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Hastalarımızın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%83’ünde ek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hastalık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yoktu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just"/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Tüm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hastalarda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alerjik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dermatolojik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hastalıklar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dışlandı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143338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6CCFF-03D5-9BCA-FF54-6F89AED72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613D4A5-E80B-8E32-F194-CB7EA017F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Bulgular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AEA2DE4-926C-5E4D-80CD-6F2EAD40E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şikayetinin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süresi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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ortanca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(min.-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maks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.)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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7 (1-60)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aydı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şiddeti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(VAS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skoru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) 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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ortanca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(min.-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maks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.)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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6 (3-10)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idi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Hastaların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hemoglobin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düzeyleri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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ortanca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(min.-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maks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.)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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11 (8-13) gr/dL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saptandı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Hematokrit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düzeyleri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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ortanca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(min.-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maks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.)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  <a:sym typeface="Symbol" panose="05050102010706020507" pitchFamily="18" charset="2"/>
              </a:rPr>
              <a:t>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% 35 (26-41),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ferritin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düzeyleri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5 (1-34) ng/mL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bulundu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Hastaların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ayrıntılı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sonuçları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Tablo 1’de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verilmiştir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tr-TR" sz="24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079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C2CB68F-1CF0-9EDB-2A62-1C02497B8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Tablo 1</a:t>
            </a:r>
          </a:p>
        </p:txBody>
      </p:sp>
      <p:pic>
        <p:nvPicPr>
          <p:cNvPr id="7" name="İçerik Yer Tutucusu 6">
            <a:extLst>
              <a:ext uri="{FF2B5EF4-FFF2-40B4-BE49-F238E27FC236}">
                <a16:creationId xmlns:a16="http://schemas.microsoft.com/office/drawing/2014/main" id="{AFD66214-921B-17B7-7D57-5D9E4598AE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8829" y="202854"/>
            <a:ext cx="7086599" cy="6566162"/>
          </a:xfrm>
        </p:spPr>
      </p:pic>
    </p:spTree>
    <p:extLst>
      <p:ext uri="{BB962C8B-B14F-4D97-AF65-F5344CB8AC3E}">
        <p14:creationId xmlns:p14="http://schemas.microsoft.com/office/powerpoint/2010/main" val="1166823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B010652-FBFB-2CB5-D413-2E7419639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Şekil 1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524BE43-9745-FD78-D82A-81245EDA8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9114" y="-772886"/>
            <a:ext cx="7859485" cy="7630886"/>
          </a:xfrm>
        </p:spPr>
        <p:txBody>
          <a:bodyPr/>
          <a:lstStyle/>
          <a:p>
            <a:pPr marL="0" indent="0">
              <a:buNone/>
            </a:pPr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tr-TR" dirty="0"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r-TR" sz="2000" dirty="0"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orelasyon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analizinde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hemoglobin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(r= - 0.332, p= 0.032)</a:t>
            </a:r>
            <a:r>
              <a:rPr lang="tr-TR" sz="20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tr-TR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VAS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skorları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arasında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negatif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korelasyon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saptandı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tr-T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9BE352-FD21-3749-A803-D1DE20EA8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035" y="348535"/>
            <a:ext cx="7341173" cy="43214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3238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F96F5A7-2F28-0BDF-2044-9F6BD1E76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Şekil 2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38F140C-1B9A-3E72-EAB6-809E8671E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2029" y="803186"/>
            <a:ext cx="7688291" cy="5456100"/>
          </a:xfrm>
        </p:spPr>
        <p:txBody>
          <a:bodyPr>
            <a:normAutofit/>
          </a:bodyPr>
          <a:lstStyle/>
          <a:p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tr-TR" dirty="0"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r>
              <a:rPr lang="tr-TR" sz="2000" dirty="0">
                <a:latin typeface="Times New Roman" panose="02020603050405020304" pitchFamily="18" charset="0"/>
                <a:ea typeface="MS Mincho" panose="02020609040205080304" pitchFamily="49" charset="-128"/>
              </a:rPr>
              <a:t>F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erritin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düzeyleri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(r= - 0.339, p=0.028)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ile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VAS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skorları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arasında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negatif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korelasyon</a:t>
            </a:r>
            <a:r>
              <a:rPr lang="en-US" sz="20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saptandı</a:t>
            </a:r>
            <a:r>
              <a:rPr lang="tr-TR" sz="18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E6CBF27B-FC13-6E3E-1E33-A61155BB0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3165" y="500744"/>
            <a:ext cx="7414584" cy="421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8214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ACC6194-AFB0-3534-AAA3-246C1D23C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Tartışma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2B4DD38-978F-6525-1FED-F7F084C8F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7271" y="803186"/>
            <a:ext cx="6915758" cy="5248622"/>
          </a:xfrm>
        </p:spPr>
        <p:txBody>
          <a:bodyPr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Hastaların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hemoglobin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ferritin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düzeyleri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azaldıkça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hastaların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kaşıntı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şiddetlerinde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(VAS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skorları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artış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olduğu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görüldü</a:t>
            </a:r>
            <a:r>
              <a:rPr lang="en-US" sz="2400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Çalışmamız, erişkin alerji kliniğine izole kaşıntı ile başvuran hastalarda </a:t>
            </a:r>
            <a:r>
              <a:rPr lang="tr-TR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DEA’ye</a:t>
            </a: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bağlı kaşıntı şiddetinin kan parametreleri ile ilişkili olduğunu göstermiştir.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2814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6715328-9D2B-6B0B-46DD-1ACF628E3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Tartışma</a:t>
            </a:r>
            <a:endParaRPr lang="tr-TR" sz="44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EF6ECA9-8E51-78CD-D0BA-C492FE4CB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172" y="803186"/>
            <a:ext cx="7184572" cy="5248622"/>
          </a:xfrm>
        </p:spPr>
        <p:txBody>
          <a:bodyPr/>
          <a:lstStyle/>
          <a:p>
            <a:pPr algn="just"/>
            <a:r>
              <a:rPr lang="tr-TR" sz="2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Demir eksikliği anemisi ve genel kaşıntı arasındaki tanımı ilk defa 1960'larda yapılmıştır.</a:t>
            </a:r>
          </a:p>
          <a:p>
            <a:pPr algn="just"/>
            <a:r>
              <a:rPr lang="tr-TR" sz="2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 zamandan beri, kronik genel kaşıntısı olan hastalarda bu birlikteliği tanımlayan çok sayıda olgu raporu ve çalışma bulunmaktadır. </a:t>
            </a:r>
          </a:p>
          <a:p>
            <a:pPr algn="just"/>
            <a:r>
              <a:rPr lang="tr-TR" sz="2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Güçlü bir bağlantının olduğu düşünülmekle birlikte bu ilişkinin tam mekanizması belirlenmemişt</a:t>
            </a:r>
            <a:r>
              <a:rPr lang="tr-TR" sz="24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lang="tr-TR" sz="2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tr-TR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067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7A6F7F7-287A-7D75-3963-F838C7938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Sonuç</a:t>
            </a:r>
            <a:r>
              <a:rPr lang="tr-TR" sz="8000" dirty="0"/>
              <a:t> 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FE6893D-6D0B-B0AE-74F9-02478198B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4657" y="803186"/>
            <a:ext cx="7413172" cy="5248622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Kaşıntı toplumda sık görülen bir semptom olup hekimler kaşıntılı hastalarda mutlaka </a:t>
            </a:r>
            <a:r>
              <a:rPr lang="tr-TR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DEA’yı</a:t>
            </a:r>
            <a:r>
              <a:rPr lang="tr-TR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araştırmalıdır. </a:t>
            </a:r>
            <a:endParaRPr lang="tr-TR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tr-TR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7266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A9FA2F8-017D-6EB9-5F9F-F340E80A72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Teşekkür ederim</a:t>
            </a:r>
          </a:p>
        </p:txBody>
      </p:sp>
      <p:sp>
        <p:nvSpPr>
          <p:cNvPr id="4" name="Alt Başlık 3">
            <a:extLst>
              <a:ext uri="{FF2B5EF4-FFF2-40B4-BE49-F238E27FC236}">
                <a16:creationId xmlns:a16="http://schemas.microsoft.com/office/drawing/2014/main" id="{E7BEA91B-C1C6-0455-8949-1190E5D625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40535797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Medy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1783</TotalTime>
  <Words>619</Words>
  <Application>Microsoft Office PowerPoint</Application>
  <PresentationFormat>Geniş ekran</PresentationFormat>
  <Paragraphs>71</Paragraphs>
  <Slides>15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22" baseType="lpstr">
      <vt:lpstr>Calibri</vt:lpstr>
      <vt:lpstr>Calibri Light</vt:lpstr>
      <vt:lpstr>Cambria</vt:lpstr>
      <vt:lpstr>Rockwell</vt:lpstr>
      <vt:lpstr>Times New Roman</vt:lpstr>
      <vt:lpstr>Wingdings</vt:lpstr>
      <vt:lpstr>Atlas</vt:lpstr>
      <vt:lpstr>Demir eksikliği anemisine bağlı izole kaşıntılı hastalarda hemoglobin ve ferritin düzeyleri ile kaşıntı şiddeti arasındaki ilişkinin değerlendirilmesi  Begüm Görgülü Akın1 ,  Şadan Soyyiğit2 1Ankara Bilkent Şehir Hastanesi, İmmünoloji ve Alerji Hastalıkları Kliniği 2Ankara Yıldırım Beyazıt Üniversitesi Tıp Fakültesi ve Ankara Bilkent Şehir Hastanesi, İmmünoloji ve Alerji Hastalıkları Kliniği</vt:lpstr>
      <vt:lpstr>Giriş</vt:lpstr>
      <vt:lpstr>Giriş</vt:lpstr>
      <vt:lpstr>Amaç</vt:lpstr>
      <vt:lpstr>Gereç Yöntem</vt:lpstr>
      <vt:lpstr>İstatistiksel yöntem</vt:lpstr>
      <vt:lpstr>Bulgular</vt:lpstr>
      <vt:lpstr>Bulgular</vt:lpstr>
      <vt:lpstr>Tablo 1</vt:lpstr>
      <vt:lpstr>Şekil 1</vt:lpstr>
      <vt:lpstr>Şekil 2</vt:lpstr>
      <vt:lpstr>Tartışma</vt:lpstr>
      <vt:lpstr>Tartışma</vt:lpstr>
      <vt:lpstr>Sonuç </vt:lpstr>
      <vt:lpstr>Teşekkür ederim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İlaç Desensitizasyonu Genel Yaklaşım ve İlkeler</dc:title>
  <dc:creator>begüm gorgulu</dc:creator>
  <cp:lastModifiedBy>begüm gorgulu</cp:lastModifiedBy>
  <cp:revision>134</cp:revision>
  <dcterms:created xsi:type="dcterms:W3CDTF">2023-02-23T10:46:16Z</dcterms:created>
  <dcterms:modified xsi:type="dcterms:W3CDTF">2025-04-27T05:54:40Z</dcterms:modified>
</cp:coreProperties>
</file>